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0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</p:sldIdLst>
  <p:sldSz cx="9144000" cy="5143500" type="screen16x9"/>
  <p:notesSz cx="6797675" cy="987266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8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357" y="4689515"/>
            <a:ext cx="4984962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сверху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57189" y="421927"/>
            <a:ext cx="8429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/>
          <a:lstStyle>
            <a:lvl1pPr lvl="0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4449585" y="4882307"/>
            <a:ext cx="235904" cy="23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 — по центру">
  <p:cSld name="Заголовок — по центру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57189" y="1935511"/>
            <a:ext cx="8429625" cy="12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/>
          <a:lstStyle>
            <a:lvl1pPr lvl="0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449585" y="4882307"/>
            <a:ext cx="235904" cy="23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57189" y="421927"/>
            <a:ext cx="8429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/>
          <a:lstStyle>
            <a:lvl1pPr lvl="0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57189" y="1386334"/>
            <a:ext cx="8429625" cy="321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/>
          <a:lstStyle>
            <a:lvl1pPr marL="457200" lvl="0" indent="-297180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1pPr>
            <a:lvl2pPr marL="914400" lvl="1" indent="-297180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2pPr>
            <a:lvl3pPr marL="1371600" lvl="2" indent="-297180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3pPr>
            <a:lvl4pPr marL="1828800" lvl="3" indent="-297180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7pPr>
            <a:lvl8pPr marL="3657600" lvl="7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8pPr>
            <a:lvl9pPr marL="4114800" lvl="8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4449585" y="4882307"/>
            <a:ext cx="235904" cy="23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Цитата">
  <p:cSld name="Цитата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375047" y="3147716"/>
            <a:ext cx="8393906" cy="35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/>
          <a:lstStyle>
            <a:lvl1pPr marL="457200" lvl="0" indent="-228600" algn="ctr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rgbClr val="414141"/>
              </a:buClr>
              <a:buSzPts val="1900"/>
              <a:buFont typeface="Palatino"/>
              <a:buNone/>
              <a:defRPr sz="1900" i="1"/>
            </a:lvl1pPr>
            <a:lvl2pPr marL="914400" lvl="1" indent="-297180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2pPr>
            <a:lvl3pPr marL="1371600" lvl="2" indent="-297180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3pPr>
            <a:lvl4pPr marL="1828800" lvl="3" indent="-297180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7pPr>
            <a:lvl8pPr marL="3657600" lvl="7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8pPr>
            <a:lvl9pPr marL="4114800" lvl="8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892971" y="2221946"/>
            <a:ext cx="7358063" cy="418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800"/>
              <a:buNone/>
              <a:defRPr/>
            </a:lvl1pPr>
            <a:lvl2pPr marL="914400" lvl="1" indent="-297180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2pPr>
            <a:lvl3pPr marL="1371600" lvl="2" indent="-297180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3pPr>
            <a:lvl4pPr marL="1828800" lvl="3" indent="-297180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7pPr>
            <a:lvl8pPr marL="3657600" lvl="7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8pPr>
            <a:lvl9pPr marL="4114800" lvl="8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4449585" y="4882307"/>
            <a:ext cx="235904" cy="23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Фото">
  <p:cSld name="Фото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/>
          <a:lstStyle>
            <a:lvl1pPr marR="0" lvl="0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4449585" y="4882307"/>
            <a:ext cx="235904" cy="23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>
                <a:solidFill>
                  <a:srgbClr val="4C494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357187" y="1145232"/>
            <a:ext cx="8435596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" name="Google Shape;7;p1"/>
          <p:cNvCxnSpPr/>
          <p:nvPr/>
        </p:nvCxnSpPr>
        <p:spPr>
          <a:xfrm>
            <a:off x="357187" y="334863"/>
            <a:ext cx="8435596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57189" y="421927"/>
            <a:ext cx="8429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/>
          <a:lstStyle>
            <a:lvl1pPr marR="0" lvl="0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57189" y="1386334"/>
            <a:ext cx="8429625" cy="321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/>
          <a:lstStyle>
            <a:lvl1pPr marL="457200" marR="0" lvl="0" indent="-316230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16230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16230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16230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16229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16229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16229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16229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16229" algn="l" rtl="0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3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449585" y="4882307"/>
            <a:ext cx="235904" cy="23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100"/>
              <a:buFont typeface="Palatino"/>
              <a:buNone/>
              <a:defRPr sz="1100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A417C-097F-4307-9FDF-6BEDEC51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АНО «Амурская региональная микрокредитная компания»</a:t>
            </a:r>
          </a:p>
        </p:txBody>
      </p:sp>
      <p:pic>
        <p:nvPicPr>
          <p:cNvPr id="3" name="Google Shape;160;p17" descr="razv.png">
            <a:extLst>
              <a:ext uri="{FF2B5EF4-FFF2-40B4-BE49-F238E27FC236}">
                <a16:creationId xmlns:a16="http://schemas.microsoft.com/office/drawing/2014/main" id="{B651CF83-DCAB-4FC6-A2B0-CF857863C5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02933" y="4065176"/>
            <a:ext cx="12253913" cy="119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4B03FC-A82A-4C8A-941A-162E06EC5364}"/>
              </a:ext>
            </a:extLst>
          </p:cNvPr>
          <p:cNvSpPr/>
          <p:nvPr/>
        </p:nvSpPr>
        <p:spPr>
          <a:xfrm>
            <a:off x="1861315" y="1256103"/>
            <a:ext cx="6925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"/>
              </a:rPr>
              <a:t>Создана в рамках федерального проекта финансовой поддержки МСП и ориентирована на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Palatino"/>
              </a:rPr>
              <a:t>расширение доступа к финансовым ресурсам субъектов малого и среднего предпринимательства</a:t>
            </a:r>
          </a:p>
          <a:p>
            <a:endParaRPr lang="ru-RU" dirty="0"/>
          </a:p>
          <a:p>
            <a:r>
              <a:rPr lang="ru-RU" b="1" dirty="0">
                <a:latin typeface="Verdana" panose="020B0604030504040204" pitchFamily="34" charset="0"/>
              </a:rPr>
              <a:t>						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BF8369-B3DB-42D0-B057-C1E50415BADA}"/>
              </a:ext>
            </a:extLst>
          </p:cNvPr>
          <p:cNvSpPr/>
          <p:nvPr/>
        </p:nvSpPr>
        <p:spPr>
          <a:xfrm>
            <a:off x="206061" y="2326736"/>
            <a:ext cx="850347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"/>
              </a:rPr>
              <a:t>Микрозаймы предоставляются субъектам МСП по процентным ставкам от 3,25% до 13% на: </a:t>
            </a:r>
          </a:p>
          <a:p>
            <a:pPr algn="just"/>
            <a:r>
              <a:rPr lang="ru-RU" sz="200" dirty="0">
                <a:solidFill>
                  <a:schemeClr val="accent5">
                    <a:lumMod val="75000"/>
                  </a:schemeClr>
                </a:solidFill>
                <a:latin typeface="Palatino"/>
              </a:rPr>
              <a:t>	</a:t>
            </a:r>
          </a:p>
          <a:p>
            <a:pPr algn="just">
              <a:lnSpc>
                <a:spcPct val="20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"/>
              </a:rPr>
              <a:t>	</a:t>
            </a:r>
            <a:r>
              <a:rPr lang="ru-RU" spc="-100" dirty="0">
                <a:solidFill>
                  <a:schemeClr val="accent5">
                    <a:lumMod val="75000"/>
                  </a:schemeClr>
                </a:solidFill>
                <a:latin typeface="Palatino"/>
              </a:rPr>
              <a:t>приобретение    имущества:    автомобили,    спецтехника,    оборудование,    недвижимость    и    т.д.;</a:t>
            </a:r>
          </a:p>
          <a:p>
            <a:pPr algn="just">
              <a:lnSpc>
                <a:spcPct val="20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"/>
              </a:rPr>
              <a:t>		на пополнение оборотных средств, </a:t>
            </a:r>
          </a:p>
          <a:p>
            <a:pPr algn="just">
              <a:lnSpc>
                <a:spcPct val="20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"/>
              </a:rPr>
              <a:t>			реализацию бизнес проектов (в том числе стартапов); </a:t>
            </a:r>
          </a:p>
          <a:p>
            <a:pPr algn="just">
              <a:lnSpc>
                <a:spcPct val="20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"/>
              </a:rPr>
              <a:t>				 участие в торгах. 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  <a:latin typeface="Palatino"/>
            </a:endParaRPr>
          </a:p>
          <a:p>
            <a:pPr algn="just"/>
            <a:r>
              <a:rPr lang="ru-RU" b="1" dirty="0">
                <a:latin typeface="Verdana" panose="020B0604030504040204" pitchFamily="34" charset="0"/>
              </a:rPr>
              <a:t> </a:t>
            </a:r>
            <a:endParaRPr lang="ru-RU" b="1" i="1" dirty="0"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/>
          </a:p>
          <a:p>
            <a:r>
              <a:rPr lang="ru-RU" b="1" dirty="0">
                <a:latin typeface="Verdana" panose="020B0604030504040204" pitchFamily="34" charset="0"/>
              </a:rPr>
              <a:t>						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037527-41D5-48EB-B20F-1DB164CFE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9" y="1178466"/>
            <a:ext cx="1204585" cy="1034669"/>
          </a:xfrm>
          <a:prstGeom prst="rect">
            <a:avLst/>
          </a:prstGeom>
        </p:spPr>
      </p:pic>
      <p:sp>
        <p:nvSpPr>
          <p:cNvPr id="10" name="Google Shape;161;p17">
            <a:extLst>
              <a:ext uri="{FF2B5EF4-FFF2-40B4-BE49-F238E27FC236}">
                <a16:creationId xmlns:a16="http://schemas.microsoft.com/office/drawing/2014/main" id="{416C2DDB-E155-4DB2-9375-9C63A0918DA7}"/>
              </a:ext>
            </a:extLst>
          </p:cNvPr>
          <p:cNvSpPr txBox="1"/>
          <p:nvPr/>
        </p:nvSpPr>
        <p:spPr>
          <a:xfrm>
            <a:off x="2619067" y="3366056"/>
            <a:ext cx="612068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Autofit/>
          </a:bodyPr>
          <a:lstStyle/>
          <a:p>
            <a:pPr marL="571500" marR="0" lvl="0" indent="-571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2730"/>
              <a:buFont typeface="Noto Sans Symbols"/>
              <a:buChar char="✓"/>
            </a:pPr>
            <a:r>
              <a:rPr lang="ru-RU" sz="2730" b="0" i="0" u="none" strike="noStrike" cap="none" dirty="0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dirty="0"/>
          </a:p>
        </p:txBody>
      </p:sp>
      <p:sp>
        <p:nvSpPr>
          <p:cNvPr id="12" name="Google Shape;161;p17">
            <a:extLst>
              <a:ext uri="{FF2B5EF4-FFF2-40B4-BE49-F238E27FC236}">
                <a16:creationId xmlns:a16="http://schemas.microsoft.com/office/drawing/2014/main" id="{5A64BD88-9E91-442F-A2BD-7D2DABA39641}"/>
              </a:ext>
            </a:extLst>
          </p:cNvPr>
          <p:cNvSpPr txBox="1"/>
          <p:nvPr/>
        </p:nvSpPr>
        <p:spPr>
          <a:xfrm>
            <a:off x="3504329" y="3788674"/>
            <a:ext cx="612068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Autofit/>
          </a:bodyPr>
          <a:lstStyle/>
          <a:p>
            <a:pPr marL="571500" marR="0" lvl="0" indent="-571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2730"/>
              <a:buFont typeface="Noto Sans Symbols"/>
              <a:buChar char="✓"/>
            </a:pPr>
            <a:r>
              <a:rPr lang="ru-RU" sz="2730" b="0" i="0" u="none" strike="noStrike" cap="none" dirty="0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dirty="0"/>
          </a:p>
        </p:txBody>
      </p:sp>
      <p:sp>
        <p:nvSpPr>
          <p:cNvPr id="13" name="Google Shape;161;p17">
            <a:extLst>
              <a:ext uri="{FF2B5EF4-FFF2-40B4-BE49-F238E27FC236}">
                <a16:creationId xmlns:a16="http://schemas.microsoft.com/office/drawing/2014/main" id="{4F1A98A6-63DA-4EB0-A5D0-9E9C6CFE82D8}"/>
              </a:ext>
            </a:extLst>
          </p:cNvPr>
          <p:cNvSpPr txBox="1"/>
          <p:nvPr/>
        </p:nvSpPr>
        <p:spPr>
          <a:xfrm>
            <a:off x="1733805" y="2961671"/>
            <a:ext cx="612068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Autofit/>
          </a:bodyPr>
          <a:lstStyle/>
          <a:p>
            <a:pPr marL="571500" marR="0" lvl="0" indent="-571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2730"/>
              <a:buFont typeface="Noto Sans Symbols"/>
              <a:buChar char="✓"/>
            </a:pPr>
            <a:r>
              <a:rPr lang="ru-RU" sz="2730" b="0" i="0" u="none" strike="noStrike" cap="none" dirty="0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dirty="0"/>
          </a:p>
        </p:txBody>
      </p:sp>
      <p:sp>
        <p:nvSpPr>
          <p:cNvPr id="14" name="Google Shape;161;p17">
            <a:extLst>
              <a:ext uri="{FF2B5EF4-FFF2-40B4-BE49-F238E27FC236}">
                <a16:creationId xmlns:a16="http://schemas.microsoft.com/office/drawing/2014/main" id="{6FBF8D0C-F0A7-470B-BE61-4D8231A3EFDA}"/>
              </a:ext>
            </a:extLst>
          </p:cNvPr>
          <p:cNvSpPr txBox="1"/>
          <p:nvPr/>
        </p:nvSpPr>
        <p:spPr>
          <a:xfrm>
            <a:off x="848543" y="2501103"/>
            <a:ext cx="612068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Autofit/>
          </a:bodyPr>
          <a:lstStyle/>
          <a:p>
            <a:pPr marL="571500" marR="0" lvl="0" indent="-571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2730"/>
              <a:buFont typeface="Noto Sans Symbols"/>
              <a:buChar char="✓"/>
            </a:pPr>
            <a:r>
              <a:rPr lang="ru-RU" sz="2730" b="0" i="0" u="none" strike="noStrike" cap="none" dirty="0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075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93515-E2FB-4CE3-8918-D8C98C9B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40" y="276590"/>
            <a:ext cx="7272336" cy="845789"/>
          </a:xfrm>
        </p:spPr>
        <p:txBody>
          <a:bodyPr/>
          <a:lstStyle/>
          <a:p>
            <a:r>
              <a:rPr lang="ru-RU" dirty="0"/>
              <a:t>СТАРТ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1008CB-F77A-4F2B-8033-99C13AFBD60B}"/>
              </a:ext>
            </a:extLst>
          </p:cNvPr>
          <p:cNvSpPr/>
          <p:nvPr/>
        </p:nvSpPr>
        <p:spPr>
          <a:xfrm>
            <a:off x="854972" y="1353980"/>
            <a:ext cx="7762672" cy="2435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любые цели бизнеса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регистрации бизнеса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 12 мес.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сумма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 700 000 рублей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 36 месяцев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Процентная ставка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при сроке кредитования до 24 месяцев – 10,5% годовых, при сроке кредитования до 36 месяцев – 11,25 % годовых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поручительство / залог имущества (по решению АРМКК)</a:t>
            </a:r>
            <a:endParaRPr lang="ru-RU" dirty="0"/>
          </a:p>
        </p:txBody>
      </p:sp>
      <p:pic>
        <p:nvPicPr>
          <p:cNvPr id="4" name="Google Shape;160;p17" descr="razv.png">
            <a:extLst>
              <a:ext uri="{FF2B5EF4-FFF2-40B4-BE49-F238E27FC236}">
                <a16:creationId xmlns:a16="http://schemas.microsoft.com/office/drawing/2014/main" id="{5E094332-C994-4E87-BEE5-22260E2E5C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02933" y="4065176"/>
            <a:ext cx="12253913" cy="119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27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D3AA1-A286-4601-B4AF-32D068E0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90" y="335311"/>
            <a:ext cx="7805736" cy="769589"/>
          </a:xfrm>
        </p:spPr>
        <p:txBody>
          <a:bodyPr/>
          <a:lstStyle/>
          <a:p>
            <a:r>
              <a:rPr lang="ru-RU" dirty="0"/>
              <a:t>СТАНДАРТ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2FE7C5-C1B4-40E2-9B68-3B16AEF2D708}"/>
              </a:ext>
            </a:extLst>
          </p:cNvPr>
          <p:cNvSpPr/>
          <p:nvPr/>
        </p:nvSpPr>
        <p:spPr>
          <a:xfrm>
            <a:off x="447675" y="1215549"/>
            <a:ext cx="8096251" cy="2939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любые цели бизнеса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регистрации бизнеса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от 6 мес.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сумма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 2 000 000 рублей (до 200 000 руб. без залога и поручительства)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инвестиционные цели - до 36 месяцев, пополнение оборотных средств – до 24 месяцев.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Процентная ставка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залога: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Инвестиционные цели – 8,5% годовых, пополнение оборотных средств – 11,25 % годовых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поручительство / залог ликвидного имущества</a:t>
            </a:r>
            <a:endParaRPr lang="ru-RU" dirty="0"/>
          </a:p>
        </p:txBody>
      </p:sp>
      <p:pic>
        <p:nvPicPr>
          <p:cNvPr id="4" name="Google Shape;160;p17" descr="razv.png">
            <a:extLst>
              <a:ext uri="{FF2B5EF4-FFF2-40B4-BE49-F238E27FC236}">
                <a16:creationId xmlns:a16="http://schemas.microsoft.com/office/drawing/2014/main" id="{915DD411-B22F-4B26-9E26-EA890D8B7F5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02933" y="4065176"/>
            <a:ext cx="12253913" cy="119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36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C7132-1D72-4303-8335-8AFB3350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2" y="106711"/>
            <a:ext cx="6696074" cy="902939"/>
          </a:xfrm>
        </p:spPr>
        <p:txBody>
          <a:bodyPr/>
          <a:lstStyle/>
          <a:p>
            <a:r>
              <a:rPr lang="ru-RU" dirty="0"/>
              <a:t>РЕФИНАНСИРОВАНИЕ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E3119B-5DCC-4457-8793-E7F4A56CA7D0}"/>
              </a:ext>
            </a:extLst>
          </p:cNvPr>
          <p:cNvSpPr/>
          <p:nvPr/>
        </p:nvSpPr>
        <p:spPr>
          <a:xfrm>
            <a:off x="385765" y="1131541"/>
            <a:ext cx="8734424" cy="376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погашение действующих кредитных обязательств, предоставленных в качестве займов или кредитов иными кредитными и микрофинансовыми компаниями.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регистрации бизнеса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от 6 мес.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 36 месяцев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сумма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 2 000 000 рублей (до 200 000 руб. без залога и поручительства)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Процентная ставка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2/3 от ставки рефинансируемого кредитного договора, но не менее 9,5% годовых и не более двукратного размера ключевой ставки ЦБ РФ.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поручительство / залог ликвидного имущества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*Остаток задолженности по основному долгу на дату обращения в АРМКК с заявлением о предоставлении микрозайма не должен превышать 2 000 000 рублей.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За счет средств микрозайма, предоставляемого АРМКК, основной долг по кредитному договору/ договору микрозайма/ займа/ лизинга погашается в полном объеме.</a:t>
            </a:r>
            <a:endParaRPr lang="ru-RU" dirty="0"/>
          </a:p>
        </p:txBody>
      </p:sp>
      <p:pic>
        <p:nvPicPr>
          <p:cNvPr id="5" name="Google Shape;160;p17" descr="razv.png">
            <a:extLst>
              <a:ext uri="{FF2B5EF4-FFF2-40B4-BE49-F238E27FC236}">
                <a16:creationId xmlns:a16="http://schemas.microsoft.com/office/drawing/2014/main" id="{CD1DE60A-6369-435D-9048-93867535BE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02933" y="4065176"/>
            <a:ext cx="12253913" cy="119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04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986DA-7BD3-4D50-B8B3-573AA7D0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144811"/>
            <a:ext cx="8429625" cy="779114"/>
          </a:xfrm>
        </p:spPr>
        <p:txBody>
          <a:bodyPr/>
          <a:lstStyle/>
          <a:p>
            <a:r>
              <a:rPr lang="ru-RU" dirty="0"/>
              <a:t>ДРУГИЕ ПРОДУКТЫ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39E78A-7A40-4181-A6DF-8613EBE8DC6C}"/>
              </a:ext>
            </a:extLst>
          </p:cNvPr>
          <p:cNvSpPr/>
          <p:nvPr/>
        </p:nvSpPr>
        <p:spPr>
          <a:xfrm>
            <a:off x="533400" y="1179529"/>
            <a:ext cx="360997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АВТОКРЕДИТ ДЛЯ БИЗНЕСА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приобретение автотранспорта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регистрации бизнеса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от 6 мес.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сумма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 2 000 000 рублей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 36 месяцев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Процентная ставка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при сроке кредитования до 24 месяцев – 9,5% годовых, при сроке кредитования до 36 месяцев – 10,25 % годовых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поручительство + залог приобретаемого имущества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38E714-DD45-47C7-84E5-9DD582EA2DAA}"/>
              </a:ext>
            </a:extLst>
          </p:cNvPr>
          <p:cNvSpPr/>
          <p:nvPr/>
        </p:nvSpPr>
        <p:spPr>
          <a:xfrm>
            <a:off x="4638676" y="1179529"/>
            <a:ext cx="3438525" cy="327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КОММЕРЧЕСКАЯ ИПОТЕКА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приобретение коммерческой недвижимости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регистрации бизнеса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от 12 мес.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сумма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 2 000 000 рублей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 36 месяцев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Процентная ставка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7,5% годовых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поручительство + залог приобретаемой недвижимости</a:t>
            </a:r>
            <a:endParaRPr lang="ru-RU" dirty="0"/>
          </a:p>
        </p:txBody>
      </p:sp>
      <p:pic>
        <p:nvPicPr>
          <p:cNvPr id="6" name="Google Shape;160;p17" descr="razv.png">
            <a:extLst>
              <a:ext uri="{FF2B5EF4-FFF2-40B4-BE49-F238E27FC236}">
                <a16:creationId xmlns:a16="http://schemas.microsoft.com/office/drawing/2014/main" id="{890F225C-BE23-4588-A4E3-FD8E352B171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02933" y="4065176"/>
            <a:ext cx="12253913" cy="119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42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BEE08-CCEC-4F48-A78D-58C1A39F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1" y="314325"/>
            <a:ext cx="7777163" cy="779116"/>
          </a:xfrm>
        </p:spPr>
        <p:txBody>
          <a:bodyPr/>
          <a:lstStyle/>
          <a:p>
            <a:r>
              <a:rPr lang="ru-RU" sz="2400" b="1" dirty="0"/>
              <a:t>Кредит на участие в торгах, аукционах, тендерах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5695BF-F9F9-4B16-80CC-E77729534063}"/>
              </a:ext>
            </a:extLst>
          </p:cNvPr>
          <p:cNvSpPr/>
          <p:nvPr/>
        </p:nvSpPr>
        <p:spPr>
          <a:xfrm>
            <a:off x="447675" y="1396490"/>
            <a:ext cx="8339137" cy="367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обеспечение заявки на участие в торгах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регистрации бизнеса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от 6 мес.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сумма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 2 000 000 рублей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займа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 90 календарных дней, но не более срока возврата обеспечения заявки на участие в торгах, указанного в конкурсной документации, увеличенного на 20 календарных дней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Процентная ставка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13% годовых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поручительство / залог ликвидного имущества (по решению АРМКК)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*Условия данного вида кредитного продукта распространяется на кредиты, предоставленные на участие в торгах, аукционах, тендерах, проводимых в соответствии с Федеральными законами от 05.04.2013 N 44-ФЗ «О контрактной системе в сфере закупок товаров, работ, услуг для обеспечения государственных и муниципальных нужд» и от 18 июля 2011 г. N 223-ФЗ «О закупках товаров, работ, услуг отдельными видами юридических лиц».</a:t>
            </a:r>
            <a:endParaRPr lang="ru-RU" dirty="0"/>
          </a:p>
        </p:txBody>
      </p:sp>
      <p:pic>
        <p:nvPicPr>
          <p:cNvPr id="4" name="Google Shape;160;p17" descr="razv.png">
            <a:extLst>
              <a:ext uri="{FF2B5EF4-FFF2-40B4-BE49-F238E27FC236}">
                <a16:creationId xmlns:a16="http://schemas.microsoft.com/office/drawing/2014/main" id="{502CB3CF-4043-4D8B-B104-E5099E390F3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02933" y="4065176"/>
            <a:ext cx="12253913" cy="119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5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F9A34-A3B5-4234-B72D-A75FDDA9F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249586"/>
            <a:ext cx="8429625" cy="1272480"/>
          </a:xfrm>
        </p:spPr>
        <p:txBody>
          <a:bodyPr/>
          <a:lstStyle/>
          <a:p>
            <a:r>
              <a:rPr lang="ru-RU" dirty="0"/>
              <a:t>СПЕЦИАЛЬНЫЕ ПРОЦЕНТНЫЕ СТАВКИ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D14B04-FE08-4CDB-A03B-4599EB3965EC}"/>
              </a:ext>
            </a:extLst>
          </p:cNvPr>
          <p:cNvSpPr/>
          <p:nvPr/>
        </p:nvSpPr>
        <p:spPr>
          <a:xfrm>
            <a:off x="700092" y="1995037"/>
            <a:ext cx="8201022" cy="1991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залога: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реализуете приоритетный проект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для вас ставка не более 6,5 % годовых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реализуете приоритетный проект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моногороде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для вас ставка не более 3,25 % годовых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отсутствии залога: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реализуете приоритетный проект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для вас ставка не более 9,75 % годовых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реализуете приоритетный проект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моногороде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для вас ставка не более 6,5 % годовых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60;p17" descr="razv.png">
            <a:extLst>
              <a:ext uri="{FF2B5EF4-FFF2-40B4-BE49-F238E27FC236}">
                <a16:creationId xmlns:a16="http://schemas.microsoft.com/office/drawing/2014/main" id="{607F74CD-DF31-49FF-9ECE-320F43AFE0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02933" y="4065176"/>
            <a:ext cx="12253913" cy="119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22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3EE99-06AC-4655-8AB4-60265C1C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06" y="68611"/>
            <a:ext cx="8281988" cy="1055339"/>
          </a:xfrm>
        </p:spPr>
        <p:txBody>
          <a:bodyPr/>
          <a:lstStyle/>
          <a:p>
            <a:r>
              <a:rPr lang="ru-RU" sz="2800" dirty="0"/>
              <a:t>Приоритетный проект – проект, удовлетворяющий одному или нескольким условиям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3F8935-79E2-4F83-AF6E-4A771B57F938}"/>
              </a:ext>
            </a:extLst>
          </p:cNvPr>
          <p:cNvSpPr/>
          <p:nvPr/>
        </p:nvSpPr>
        <p:spPr>
          <a:xfrm>
            <a:off x="184597" y="1176160"/>
            <a:ext cx="877480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tabLst>
                <a:tab pos="18034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зарегистрирован и осуществляет деятельность на территориях опережающего социально-экономического развития, особой экономической зоны, и включен в реестр резидентов таких территорий;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резидентом промышленного (индустриального) парка, агропромышленного парка, технопарка, промышленного технопарка, бизнес-инкубатора и включен в реестр резидентов таких организаций, образующих инфраструктуру поддержки субъектов малого и среднего предпринимательства;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экспортную деятельность;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женщиной, или несколькими женщинами;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сельскохозяйственным производственным или потребительским кооперативом, или членом сельскохозяйственного потребительского кооператива – крестьянским (фермерским) хозяйством;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субъектом социального предпринимательства;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реализацию проекта в сферах туризма, экологии или спорта;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 физическим лицом старше 45 лет, (для вновь зарегистрированного и действующего менее 1 (одного) года).</a:t>
            </a:r>
            <a:endParaRPr lang="ru-RU" sz="1200" dirty="0"/>
          </a:p>
        </p:txBody>
      </p:sp>
      <p:pic>
        <p:nvPicPr>
          <p:cNvPr id="4" name="Google Shape;160;p17" descr="razv.png">
            <a:extLst>
              <a:ext uri="{FF2B5EF4-FFF2-40B4-BE49-F238E27FC236}">
                <a16:creationId xmlns:a16="http://schemas.microsoft.com/office/drawing/2014/main" id="{A47F5CD2-9540-4D7C-A2D4-F0A002EF37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02933" y="4065176"/>
            <a:ext cx="12253913" cy="119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96291"/>
      </p:ext>
    </p:extLst>
  </p:cSld>
  <p:clrMapOvr>
    <a:masterClrMapping/>
  </p:clrMapOvr>
</p:sld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584</Words>
  <Application>Microsoft Office PowerPoint</Application>
  <PresentationFormat>Экран (16:9)</PresentationFormat>
  <Paragraphs>85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Calibri</vt:lpstr>
      <vt:lpstr>Times New Roman</vt:lpstr>
      <vt:lpstr>Palatino</vt:lpstr>
      <vt:lpstr>Helvetica Neue</vt:lpstr>
      <vt:lpstr>Symbol</vt:lpstr>
      <vt:lpstr>Georgia</vt:lpstr>
      <vt:lpstr>Noto Sans Symbols</vt:lpstr>
      <vt:lpstr>Arial</vt:lpstr>
      <vt:lpstr>Verdana</vt:lpstr>
      <vt:lpstr>New_Template4</vt:lpstr>
      <vt:lpstr>АНО «Амурская региональная микрокредитная компания»</vt:lpstr>
      <vt:lpstr>СТАРТ</vt:lpstr>
      <vt:lpstr>СТАНДАРТ</vt:lpstr>
      <vt:lpstr>РЕФИНАНСИРОВАНИЕ</vt:lpstr>
      <vt:lpstr>ДРУГИЕ ПРОДУКТЫ</vt:lpstr>
      <vt:lpstr>Кредит на участие в торгах, аукционах, тендерах</vt:lpstr>
      <vt:lpstr>СПЕЦИАЛЬНЫЕ ПРОЦЕНТНЫЕ СТАВКИ</vt:lpstr>
      <vt:lpstr>Приоритетный проект – проект, удовлетворяющий одному или нескольким условиям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создания и развития центра  «Мой бизнес»</dc:title>
  <dc:creator>пользователь</dc:creator>
  <cp:lastModifiedBy>Корякина Елена Сергеевна</cp:lastModifiedBy>
  <cp:revision>36</cp:revision>
  <cp:lastPrinted>2019-08-12T08:28:11Z</cp:lastPrinted>
  <dcterms:modified xsi:type="dcterms:W3CDTF">2019-11-07T02:22:33Z</dcterms:modified>
</cp:coreProperties>
</file>